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30275213" cy="40974963"/>
  <p:notesSz cx="6858000" cy="9144000"/>
  <p:defaultTextStyle>
    <a:defPPr marL="0" marR="0" indent="0" algn="l" defTabSz="1960482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6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9604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1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1pPr>
    <a:lvl2pPr marL="0" marR="0" indent="980241" algn="ctr" defTabSz="19604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1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2pPr>
    <a:lvl3pPr marL="0" marR="0" indent="1960482" algn="ctr" defTabSz="19604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1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3pPr>
    <a:lvl4pPr marL="0" marR="0" indent="2940723" algn="ctr" defTabSz="19604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1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4pPr>
    <a:lvl5pPr marL="0" marR="0" indent="3920964" algn="ctr" defTabSz="19604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1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5pPr>
    <a:lvl6pPr marL="0" marR="0" indent="4901206" algn="ctr" defTabSz="19604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1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6pPr>
    <a:lvl7pPr marL="0" marR="0" indent="5881445" algn="ctr" defTabSz="19604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1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7pPr>
    <a:lvl8pPr marL="0" marR="0" indent="6861686" algn="ctr" defTabSz="19604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1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8pPr>
    <a:lvl9pPr marL="0" marR="0" indent="7841930" algn="ctr" defTabSz="19604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1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8289"/>
    <a:srgbClr val="277D93"/>
    <a:srgbClr val="0D5A86"/>
    <a:srgbClr val="173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20" autoAdjust="0"/>
  </p:normalViewPr>
  <p:slideViewPr>
    <p:cSldViewPr snapToGrid="0">
      <p:cViewPr>
        <p:scale>
          <a:sx n="25" d="100"/>
          <a:sy n="25" d="100"/>
        </p:scale>
        <p:origin x="2021" y="1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2163763" y="685800"/>
            <a:ext cx="2530475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980241" latinLnBrk="0">
      <a:spcBef>
        <a:spcPts val="858"/>
      </a:spcBef>
      <a:defRPr sz="2574">
        <a:latin typeface="+mn-lt"/>
        <a:ea typeface="+mn-ea"/>
        <a:cs typeface="+mn-cs"/>
        <a:sym typeface="Avenir Next"/>
      </a:defRPr>
    </a:lvl1pPr>
    <a:lvl2pPr indent="490122" defTabSz="980241" latinLnBrk="0">
      <a:spcBef>
        <a:spcPts val="858"/>
      </a:spcBef>
      <a:defRPr sz="2574">
        <a:latin typeface="+mn-lt"/>
        <a:ea typeface="+mn-ea"/>
        <a:cs typeface="+mn-cs"/>
        <a:sym typeface="Avenir Next"/>
      </a:defRPr>
    </a:lvl2pPr>
    <a:lvl3pPr indent="980241" defTabSz="980241" latinLnBrk="0">
      <a:spcBef>
        <a:spcPts val="858"/>
      </a:spcBef>
      <a:defRPr sz="2574">
        <a:latin typeface="+mn-lt"/>
        <a:ea typeface="+mn-ea"/>
        <a:cs typeface="+mn-cs"/>
        <a:sym typeface="Avenir Next"/>
      </a:defRPr>
    </a:lvl3pPr>
    <a:lvl4pPr indent="1470362" defTabSz="980241" latinLnBrk="0">
      <a:spcBef>
        <a:spcPts val="858"/>
      </a:spcBef>
      <a:defRPr sz="2574">
        <a:latin typeface="+mn-lt"/>
        <a:ea typeface="+mn-ea"/>
        <a:cs typeface="+mn-cs"/>
        <a:sym typeface="Avenir Next"/>
      </a:defRPr>
    </a:lvl4pPr>
    <a:lvl5pPr indent="1960482" defTabSz="980241" latinLnBrk="0">
      <a:spcBef>
        <a:spcPts val="858"/>
      </a:spcBef>
      <a:defRPr sz="2574">
        <a:latin typeface="+mn-lt"/>
        <a:ea typeface="+mn-ea"/>
        <a:cs typeface="+mn-cs"/>
        <a:sym typeface="Avenir Next"/>
      </a:defRPr>
    </a:lvl5pPr>
    <a:lvl6pPr indent="2450604" defTabSz="980241" latinLnBrk="0">
      <a:spcBef>
        <a:spcPts val="858"/>
      </a:spcBef>
      <a:defRPr sz="2574">
        <a:latin typeface="+mn-lt"/>
        <a:ea typeface="+mn-ea"/>
        <a:cs typeface="+mn-cs"/>
        <a:sym typeface="Avenir Next"/>
      </a:defRPr>
    </a:lvl6pPr>
    <a:lvl7pPr indent="2940723" defTabSz="980241" latinLnBrk="0">
      <a:spcBef>
        <a:spcPts val="858"/>
      </a:spcBef>
      <a:defRPr sz="2574">
        <a:latin typeface="+mn-lt"/>
        <a:ea typeface="+mn-ea"/>
        <a:cs typeface="+mn-cs"/>
        <a:sym typeface="Avenir Next"/>
      </a:defRPr>
    </a:lvl7pPr>
    <a:lvl8pPr indent="3430844" defTabSz="980241" latinLnBrk="0">
      <a:spcBef>
        <a:spcPts val="858"/>
      </a:spcBef>
      <a:defRPr sz="2574">
        <a:latin typeface="+mn-lt"/>
        <a:ea typeface="+mn-ea"/>
        <a:cs typeface="+mn-cs"/>
        <a:sym typeface="Avenir Next"/>
      </a:defRPr>
    </a:lvl8pPr>
    <a:lvl9pPr indent="3920964" defTabSz="980241" latinLnBrk="0">
      <a:spcBef>
        <a:spcPts val="858"/>
      </a:spcBef>
      <a:defRPr sz="2574">
        <a:latin typeface="+mn-lt"/>
        <a:ea typeface="+mn-ea"/>
        <a:cs typeface="+mn-cs"/>
        <a:sym typeface="Avenir Next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2163763" y="685800"/>
            <a:ext cx="2530475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</a:lvl1pPr>
          </a:lstStyle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22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1pPr>
      <a:lvl2pPr marL="0" marR="0" indent="0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22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2pPr>
      <a:lvl3pPr marL="0" marR="0" indent="0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22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3pPr>
      <a:lvl4pPr marL="0" marR="0" indent="0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22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4pPr>
      <a:lvl5pPr marL="0" marR="0" indent="0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22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5pPr>
      <a:lvl6pPr marL="0" marR="0" indent="731865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22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6pPr>
      <a:lvl7pPr marL="0" marR="0" indent="1463727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22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7pPr>
      <a:lvl8pPr marL="0" marR="0" indent="2195591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22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8pPr>
      <a:lvl9pPr marL="0" marR="0" indent="2927455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22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9pPr>
    </p:titleStyle>
    <p:bodyStyle>
      <a:lvl1pPr marL="548898" marR="0" indent="-548898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527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1pPr>
      <a:lvl2pPr marL="548898" marR="0" indent="182967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527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2pPr>
      <a:lvl3pPr marL="548898" marR="0" indent="914829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527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3pPr>
      <a:lvl4pPr marL="548898" marR="0" indent="1646694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527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4pPr>
      <a:lvl5pPr marL="548898" marR="0" indent="2378557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527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5pPr>
      <a:lvl6pPr marL="548898" marR="0" indent="182967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527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6pPr>
      <a:lvl7pPr marL="548898" marR="0" indent="914829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527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7pPr>
      <a:lvl8pPr marL="548898" marR="0" indent="1646694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527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8pPr>
      <a:lvl9pPr marL="548898" marR="0" indent="2378557" algn="l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527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9pPr>
    </p:bodyStyle>
    <p:otherStyle>
      <a:lvl1pPr marL="0" marR="0" indent="0" algn="r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1pPr>
      <a:lvl2pPr marL="0" marR="0" indent="731865" algn="r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2pPr>
      <a:lvl3pPr marL="0" marR="0" indent="1463727" algn="r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3pPr>
      <a:lvl4pPr marL="0" marR="0" indent="2195591" algn="r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4pPr>
      <a:lvl5pPr marL="0" marR="0" indent="2927455" algn="r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5pPr>
      <a:lvl6pPr marL="0" marR="0" indent="3659317" algn="r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6pPr>
      <a:lvl7pPr marL="0" marR="0" indent="4391181" algn="r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7pPr>
      <a:lvl8pPr marL="0" marR="0" indent="5123045" algn="r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8pPr>
      <a:lvl9pPr marL="0" marR="0" indent="5854910" algn="r" defTabSz="14637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036">
            <a:extLst>
              <a:ext uri="{FF2B5EF4-FFF2-40B4-BE49-F238E27FC236}">
                <a16:creationId xmlns:a16="http://schemas.microsoft.com/office/drawing/2014/main" id="{5377C62B-0D48-C3E0-E223-908CE426062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-34237"/>
            <a:ext cx="30275213" cy="41009200"/>
          </a:xfrm>
          <a:prstGeom prst="rect">
            <a:avLst/>
          </a:prstGeom>
          <a:gradFill flip="none" rotWithShape="1">
            <a:gsLst>
              <a:gs pos="0">
                <a:srgbClr val="118289"/>
              </a:gs>
              <a:gs pos="43000">
                <a:srgbClr val="277D93"/>
              </a:gs>
              <a:gs pos="72000">
                <a:srgbClr val="0D5A86"/>
              </a:gs>
              <a:gs pos="100000">
                <a:srgbClr val="173B8B"/>
              </a:gs>
            </a:gsLst>
            <a:lin ang="1500000" scaled="0"/>
            <a:tileRect/>
          </a:gra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6645" tIns="36645" rIns="36645" bIns="36645" numCol="1" spcCol="38100" rtlCol="0" anchor="t">
            <a:spAutoFit/>
          </a:bodyPr>
          <a:lstStyle/>
          <a:p>
            <a:pPr defTabSz="732892"/>
            <a:endParaRPr lang="en-US" sz="6733" dirty="0"/>
          </a:p>
        </p:txBody>
      </p:sp>
      <p:sp>
        <p:nvSpPr>
          <p:cNvPr id="89" name="Rectangle 28">
            <a:extLst>
              <a:ext uri="{FF2B5EF4-FFF2-40B4-BE49-F238E27FC236}">
                <a16:creationId xmlns:a16="http://schemas.microsoft.com/office/drawing/2014/main" id="{AE6E64EE-2403-BC3B-E2C1-DB8CC91239B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4259491" y="3668842"/>
            <a:ext cx="3736503" cy="3099960"/>
          </a:xfrm>
          <a:prstGeom prst="rect">
            <a:avLst/>
          </a:prstGeom>
          <a:solidFill>
            <a:schemeClr val="bg1"/>
          </a:solidFill>
          <a:ln w="127000">
            <a:noFill/>
            <a:miter lim="800000"/>
            <a:headEnd/>
            <a:tailEnd/>
          </a:ln>
          <a:effectLst/>
        </p:spPr>
        <p:txBody>
          <a:bodyPr lIns="184292" tIns="184292" rIns="184292" bIns="184292" anchor="ctr"/>
          <a:lstStyle/>
          <a:p>
            <a:pPr defTabSz="467264" eaLnBrk="0">
              <a:spcBef>
                <a:spcPct val="50000"/>
              </a:spcBef>
            </a:pPr>
            <a:r>
              <a:rPr lang="ro-RO" sz="3206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Număr poster</a:t>
            </a:r>
            <a:endParaRPr lang="en-US" sz="3206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90" name="Rectángulo 74">
            <a:extLst>
              <a:ext uri="{FF2B5EF4-FFF2-40B4-BE49-F238E27FC236}">
                <a16:creationId xmlns:a16="http://schemas.microsoft.com/office/drawing/2014/main" id="{94E016B5-87AA-22D7-FF14-FAD3EA6749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20480" y="3693616"/>
            <a:ext cx="21157680" cy="3099960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 dirty="0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91" name="Text Box 40">
            <a:extLst>
              <a:ext uri="{FF2B5EF4-FFF2-40B4-BE49-F238E27FC236}">
                <a16:creationId xmlns:a16="http://schemas.microsoft.com/office/drawing/2014/main" id="{2BF5A381-5967-8845-373B-F9DD0F9EC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4030" y="4994211"/>
            <a:ext cx="19008958" cy="15204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211166" tIns="211166" rIns="211166" bIns="211166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o-RO" sz="2244" b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Autori, Inițială prenume, Nume, autor care prezintă subliniat, afilieri cu </a:t>
            </a:r>
            <a:r>
              <a:rPr lang="ro-RO" sz="2244" b="1" dirty="0" err="1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superscript</a:t>
            </a:r>
            <a:r>
              <a:rPr lang="ro-RO" sz="2244" b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, numeric</a:t>
            </a:r>
            <a:endParaRPr lang="en-AU" sz="2244" b="1" dirty="0">
              <a:solidFill>
                <a:schemeClr val="bg2">
                  <a:lumMod val="75000"/>
                </a:schemeClr>
              </a:solidFill>
              <a:latin typeface="Calibri Light" panose="020F0302020204030204" pitchFamily="34" charset="0"/>
              <a:ea typeface="Roboto Light" panose="02000000000000000000" pitchFamily="2" charset="0"/>
              <a:cs typeface="Calibri Light" panose="020F03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E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x. I. Popescu</a:t>
            </a:r>
            <a:r>
              <a:rPr lang="ro-RO" sz="2244" baseline="30000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1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, G. Vasile</a:t>
            </a:r>
            <a:r>
              <a:rPr lang="ro-RO" sz="2244" baseline="30000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2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, N. Ion</a:t>
            </a:r>
            <a:r>
              <a:rPr lang="ro-RO" sz="2244" baseline="30000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3</a:t>
            </a:r>
            <a:endParaRPr lang="en-AU" sz="2244" baseline="30000" dirty="0">
              <a:solidFill>
                <a:schemeClr val="bg2">
                  <a:lumMod val="75000"/>
                </a:schemeClr>
              </a:solidFill>
              <a:latin typeface="Calibri Light" panose="020F0302020204030204" pitchFamily="34" charset="0"/>
              <a:ea typeface="Roboto Light" panose="02000000000000000000" pitchFamily="2" charset="0"/>
              <a:cs typeface="Calibri Light" panose="020F03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1 Universitatea de Medicină și Farmacie X</a:t>
            </a:r>
          </a:p>
          <a:p>
            <a:pPr>
              <a:spcBef>
                <a:spcPct val="2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2. Spitalul Universitar de Urgență Z</a:t>
            </a:r>
          </a:p>
        </p:txBody>
      </p:sp>
      <p:sp>
        <p:nvSpPr>
          <p:cNvPr id="92" name="Text Box 2">
            <a:extLst>
              <a:ext uri="{FF2B5EF4-FFF2-40B4-BE49-F238E27FC236}">
                <a16:creationId xmlns:a16="http://schemas.microsoft.com/office/drawing/2014/main" id="{3C3937F8-CDF0-D3E4-C1FB-1E1ABBD3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191" y="4166811"/>
            <a:ext cx="19584890" cy="486080"/>
          </a:xfrm>
          <a:prstGeom prst="rect">
            <a:avLst/>
          </a:prstGeom>
          <a:noFill/>
          <a:ln>
            <a:noFill/>
          </a:ln>
          <a:effectLst/>
        </p:spPr>
        <p:txBody>
          <a:bodyPr lIns="312864" tIns="312864" rIns="312864" bIns="31286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ro-RO" sz="8015" b="1" spc="982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Black" panose="02000000000000000000" pitchFamily="2" charset="0"/>
                <a:cs typeface="Calibri" panose="020F0502020204030204" pitchFamily="34" charset="0"/>
              </a:rPr>
              <a:t>Titlul lucrării</a:t>
            </a:r>
            <a:endParaRPr lang="en-AU" sz="8015" spc="982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Black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93" name="Rectángulo 77">
            <a:extLst>
              <a:ext uri="{FF2B5EF4-FFF2-40B4-BE49-F238E27FC236}">
                <a16:creationId xmlns:a16="http://schemas.microsoft.com/office/drawing/2014/main" id="{59A8484D-EB92-4762-8E2F-58AB0CB5B9DF}"/>
              </a:ext>
            </a:extLst>
          </p:cNvPr>
          <p:cNvSpPr/>
          <p:nvPr/>
        </p:nvSpPr>
        <p:spPr>
          <a:xfrm>
            <a:off x="2290596" y="8193919"/>
            <a:ext cx="9725145" cy="6832913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 dirty="0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94" name="Rectángulo 79">
            <a:extLst>
              <a:ext uri="{FF2B5EF4-FFF2-40B4-BE49-F238E27FC236}">
                <a16:creationId xmlns:a16="http://schemas.microsoft.com/office/drawing/2014/main" id="{A81DCED5-F1BD-F892-94BC-06AD5021A57D}"/>
              </a:ext>
            </a:extLst>
          </p:cNvPr>
          <p:cNvSpPr/>
          <p:nvPr/>
        </p:nvSpPr>
        <p:spPr>
          <a:xfrm>
            <a:off x="2792661" y="8676679"/>
            <a:ext cx="8651249" cy="18190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defTabSz="467264" eaLnBrk="0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Puteți modifica fontul, secțiunile și schema de culori dacă doriți.</a:t>
            </a:r>
          </a:p>
          <a:p>
            <a:pPr algn="l" defTabSz="467264" eaLnBrk="0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Se recomandă font </a:t>
            </a:r>
            <a:r>
              <a:rPr lang="ro-RO" sz="2244" dirty="0" err="1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Calibri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 minim 28 pt.</a:t>
            </a:r>
          </a:p>
          <a:p>
            <a:pPr algn="l" defTabSz="467264" eaLnBrk="0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Pentru modificări legate de background, puteți opta pentru orice variantă doriți, cu condiția de a nu interfera cu lizibilitatea secțiunilor din poster.</a:t>
            </a:r>
          </a:p>
        </p:txBody>
      </p:sp>
      <p:sp>
        <p:nvSpPr>
          <p:cNvPr id="95" name="Rectángulo 80">
            <a:extLst>
              <a:ext uri="{FF2B5EF4-FFF2-40B4-BE49-F238E27FC236}">
                <a16:creationId xmlns:a16="http://schemas.microsoft.com/office/drawing/2014/main" id="{415DC1DB-3B78-BD40-6479-FC512CBC1B61}"/>
              </a:ext>
            </a:extLst>
          </p:cNvPr>
          <p:cNvSpPr/>
          <p:nvPr/>
        </p:nvSpPr>
        <p:spPr>
          <a:xfrm>
            <a:off x="2202911" y="16642135"/>
            <a:ext cx="9794266" cy="8220761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96" name="Rectángulo 82">
            <a:extLst>
              <a:ext uri="{FF2B5EF4-FFF2-40B4-BE49-F238E27FC236}">
                <a16:creationId xmlns:a16="http://schemas.microsoft.com/office/drawing/2014/main" id="{53812AE9-E3DA-B4BA-950C-F25921D784C6}"/>
              </a:ext>
            </a:extLst>
          </p:cNvPr>
          <p:cNvSpPr/>
          <p:nvPr/>
        </p:nvSpPr>
        <p:spPr>
          <a:xfrm>
            <a:off x="2653293" y="16835618"/>
            <a:ext cx="8987795" cy="32004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defTabSz="467264" eaLnBrk="0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Cum se utilizează acest șablon de poster</a:t>
            </a:r>
          </a:p>
          <a:p>
            <a:pPr algn="l" defTabSz="467264" eaLnBrk="0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Pur și simplu selectați acest text și înlocuiți-l tastând propriul text sau copiați și lipiți textul dintr-un document MS Word sau o prezentare PowerPoint.</a:t>
            </a:r>
          </a:p>
          <a:p>
            <a:pPr algn="l" defTabSz="467264" eaLnBrk="0">
              <a:spcBef>
                <a:spcPct val="50000"/>
              </a:spcBef>
            </a:pPr>
            <a:endParaRPr lang="ro-RO" sz="2244" dirty="0">
              <a:solidFill>
                <a:schemeClr val="bg2">
                  <a:lumMod val="75000"/>
                </a:schemeClr>
              </a:solidFill>
              <a:latin typeface="Calibri Light" panose="020F0302020204030204" pitchFamily="34" charset="0"/>
              <a:ea typeface="Roboto Light" panose="02000000000000000000" pitchFamily="2" charset="0"/>
              <a:cs typeface="Calibri Light" panose="020F0302020204030204" pitchFamily="34" charset="0"/>
            </a:endParaRPr>
          </a:p>
          <a:p>
            <a:pPr algn="l" defTabSz="467264" eaLnBrk="0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Textul principal / dimensiunea fontului nu trebuie să fie mai mică de 26-28 de puncte. </a:t>
            </a:r>
          </a:p>
          <a:p>
            <a:pPr algn="l" defTabSz="467264" eaLnBrk="0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Încercați să păstrați textul aliniat la stânga (sau centrat), nu justificați textul.</a:t>
            </a:r>
          </a:p>
        </p:txBody>
      </p:sp>
      <p:sp>
        <p:nvSpPr>
          <p:cNvPr id="97" name="Rectángulo 83">
            <a:extLst>
              <a:ext uri="{FF2B5EF4-FFF2-40B4-BE49-F238E27FC236}">
                <a16:creationId xmlns:a16="http://schemas.microsoft.com/office/drawing/2014/main" id="{6FD89712-CA80-3BC6-5990-E0D5CEBE3976}"/>
              </a:ext>
            </a:extLst>
          </p:cNvPr>
          <p:cNvSpPr/>
          <p:nvPr/>
        </p:nvSpPr>
        <p:spPr>
          <a:xfrm>
            <a:off x="2221473" y="26460015"/>
            <a:ext cx="9794266" cy="9147775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 dirty="0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98" name="Rectángulo 85">
            <a:extLst>
              <a:ext uri="{FF2B5EF4-FFF2-40B4-BE49-F238E27FC236}">
                <a16:creationId xmlns:a16="http://schemas.microsoft.com/office/drawing/2014/main" id="{EE4C6BAD-D8C5-D486-5E95-9948AAA57F22}"/>
              </a:ext>
            </a:extLst>
          </p:cNvPr>
          <p:cNvSpPr/>
          <p:nvPr/>
        </p:nvSpPr>
        <p:spPr>
          <a:xfrm>
            <a:off x="3099850" y="26847221"/>
            <a:ext cx="8131928" cy="45818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195805" indent="-195805" algn="l" defTabSz="467264" eaLnBrk="0">
              <a:buSzPct val="60000"/>
            </a:pPr>
            <a:r>
              <a:rPr lang="ro-RO" sz="2244" b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Sfaturi pentru crearea unui poster:</a:t>
            </a:r>
          </a:p>
          <a:p>
            <a:pPr marL="366446" indent="-366446" algn="l" defTabSz="467264" eaLnBrk="0">
              <a:buSzPct val="60000"/>
              <a:buFont typeface="Arial" panose="020B0604020202020204" pitchFamily="34" charset="0"/>
              <a:buChar char="•"/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Rescrieți lucrarea în format de poster: simplificați totul, evitați excesul de date.</a:t>
            </a:r>
          </a:p>
          <a:p>
            <a:pPr marL="366446" indent="-366446" algn="l" defTabSz="467264" eaLnBrk="0">
              <a:buSzPct val="60000"/>
              <a:buFont typeface="Arial" panose="020B0604020202020204" pitchFamily="34" charset="0"/>
              <a:buChar char="•"/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Titlurile de mai mult de 6 cuvinte trebuie scrise cu majuscule și minuscule, nu doar cu majuscule. </a:t>
            </a:r>
          </a:p>
          <a:p>
            <a:pPr marL="366446" indent="-366446" algn="l" defTabSz="467264" eaLnBrk="0">
              <a:buSzPct val="60000"/>
              <a:buFont typeface="Arial" panose="020B0604020202020204" pitchFamily="34" charset="0"/>
              <a:buChar char="•"/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Simplificați titlurile.</a:t>
            </a:r>
          </a:p>
          <a:p>
            <a:pPr marL="366446" indent="-366446" algn="l" defTabSz="467264" eaLnBrk="0">
              <a:buSzPct val="60000"/>
              <a:buFont typeface="Arial" panose="020B0604020202020204" pitchFamily="34" charset="0"/>
              <a:buChar char="•"/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Încercați să nu scrieți propoziții întregi cu majuscule sau să subliniați pentru a vă accentua ideea, folosiți în schimb </a:t>
            </a:r>
            <a:r>
              <a:rPr lang="ro-RO" sz="2244" b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caractere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 </a:t>
            </a:r>
            <a:r>
              <a:rPr lang="ro-RO" sz="2244" b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aldine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 (</a:t>
            </a:r>
            <a:r>
              <a:rPr lang="ro-RO" sz="2244" b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bold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).</a:t>
            </a:r>
          </a:p>
          <a:p>
            <a:pPr marL="366446" indent="-366446" algn="l" defTabSz="467264" eaLnBrk="0">
              <a:buSzPct val="60000"/>
              <a:buFont typeface="Arial" panose="020B0604020202020204" pitchFamily="34" charset="0"/>
              <a:buChar char="•"/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Când aranjați posterul, lăsați spațiu alb în jurul textului. </a:t>
            </a:r>
          </a:p>
          <a:p>
            <a:pPr marL="366446" indent="-366446" algn="l" defTabSz="467264" eaLnBrk="0">
              <a:buSzPct val="60000"/>
              <a:buFont typeface="Arial" panose="020B0604020202020204" pitchFamily="34" charset="0"/>
              <a:buChar char="•"/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Nu supraîncărcați posterul</a:t>
            </a:r>
          </a:p>
          <a:p>
            <a:pPr marL="366446" indent="-366446" algn="l" defTabSz="467264" eaLnBrk="0">
              <a:buSzPct val="60000"/>
              <a:buFont typeface="Arial" panose="020B0604020202020204" pitchFamily="34" charset="0"/>
              <a:buChar char="•"/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Verificați ortografia și eventual cereți o a doua corectură unui coleg</a:t>
            </a:r>
          </a:p>
        </p:txBody>
      </p:sp>
      <p:sp>
        <p:nvSpPr>
          <p:cNvPr id="99" name="Rectángulo 90">
            <a:extLst>
              <a:ext uri="{FF2B5EF4-FFF2-40B4-BE49-F238E27FC236}">
                <a16:creationId xmlns:a16="http://schemas.microsoft.com/office/drawing/2014/main" id="{46A82722-0017-FD8E-F81F-2FEE13453572}"/>
              </a:ext>
            </a:extLst>
          </p:cNvPr>
          <p:cNvSpPr/>
          <p:nvPr/>
        </p:nvSpPr>
        <p:spPr>
          <a:xfrm>
            <a:off x="2220480" y="36966184"/>
            <a:ext cx="18756587" cy="2980577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>
              <a:latin typeface="Calibri Light" panose="020F0302020204030204" pitchFamily="34" charset="0"/>
              <a:ea typeface="Roboto Light" panose="02000000000000000000" pitchFamily="2" charset="0"/>
              <a:cs typeface="Calibri Light" panose="020F0302020204030204" pitchFamily="34" charset="0"/>
            </a:endParaRPr>
          </a:p>
        </p:txBody>
      </p:sp>
      <p:sp>
        <p:nvSpPr>
          <p:cNvPr id="100" name="Rectángulo 92">
            <a:extLst>
              <a:ext uri="{FF2B5EF4-FFF2-40B4-BE49-F238E27FC236}">
                <a16:creationId xmlns:a16="http://schemas.microsoft.com/office/drawing/2014/main" id="{C7532E41-C756-CCE2-FD89-B0633D9B5BEF}"/>
              </a:ext>
            </a:extLst>
          </p:cNvPr>
          <p:cNvSpPr/>
          <p:nvPr/>
        </p:nvSpPr>
        <p:spPr>
          <a:xfrm>
            <a:off x="2882053" y="37288861"/>
            <a:ext cx="17743103" cy="107901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defTabSz="467264" eaLnBrk="0">
              <a:spcBef>
                <a:spcPct val="50000"/>
              </a:spcBef>
            </a:pPr>
            <a:r>
              <a:rPr lang="ro-RO" sz="1603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Introduceți propriul dvs. text. Referințele bibliografice ar trebui scrise în stil AMA, </a:t>
            </a:r>
            <a:r>
              <a:rPr lang="ro-RO" sz="1603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Nature</a:t>
            </a:r>
            <a:r>
              <a:rPr lang="ro-RO" sz="1603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 sau Vancouver, ideal nu cu font mai mic de </a:t>
            </a:r>
            <a:r>
              <a:rPr lang="ro-RO" sz="1603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Calibri</a:t>
            </a:r>
            <a:r>
              <a:rPr lang="ro-RO" sz="1603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 20 pt.</a:t>
            </a:r>
            <a:br>
              <a:rPr lang="en-AU" sz="1603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</a:br>
            <a:br>
              <a:rPr lang="en-AU" sz="1603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</a:br>
            <a:r>
              <a:rPr lang="ro-RO" sz="1603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1. </a:t>
            </a:r>
            <a:r>
              <a:rPr lang="en-GB" sz="1603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Powers, W. J. et al. Guidelines for the Early Management of Patients With Acute Ischemic Stroke: 2019  Update to the 2018 Guidelines for the Early Management of Acute Ischemic Stroke: A Guideline for Healthcare Professionals From the American Heart Association/American Stroke Association. Stroke 50, e344–e418 (2019).</a:t>
            </a:r>
            <a:endParaRPr lang="en-US" sz="1603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1" name="Rectángulo 93">
            <a:extLst>
              <a:ext uri="{FF2B5EF4-FFF2-40B4-BE49-F238E27FC236}">
                <a16:creationId xmlns:a16="http://schemas.microsoft.com/office/drawing/2014/main" id="{6FEF28A0-B9B5-3602-B936-4FAEC419E0AB}"/>
              </a:ext>
            </a:extLst>
          </p:cNvPr>
          <p:cNvSpPr/>
          <p:nvPr/>
        </p:nvSpPr>
        <p:spPr>
          <a:xfrm>
            <a:off x="12890485" y="8207084"/>
            <a:ext cx="15094132" cy="16614415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 dirty="0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2" name="Rectángulo 95">
            <a:extLst>
              <a:ext uri="{FF2B5EF4-FFF2-40B4-BE49-F238E27FC236}">
                <a16:creationId xmlns:a16="http://schemas.microsoft.com/office/drawing/2014/main" id="{ED9080A2-0BA0-5851-D463-1EE18166B6C2}"/>
              </a:ext>
            </a:extLst>
          </p:cNvPr>
          <p:cNvSpPr/>
          <p:nvPr/>
        </p:nvSpPr>
        <p:spPr>
          <a:xfrm>
            <a:off x="13629005" y="15294950"/>
            <a:ext cx="2385575" cy="4544172"/>
          </a:xfrm>
          <a:prstGeom prst="rect">
            <a:avLst/>
          </a:prstGeom>
          <a:solidFill>
            <a:srgbClr val="1182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 dirty="0">
              <a:solidFill>
                <a:srgbClr val="009A93"/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3" name="Rectángulo 100">
            <a:extLst>
              <a:ext uri="{FF2B5EF4-FFF2-40B4-BE49-F238E27FC236}">
                <a16:creationId xmlns:a16="http://schemas.microsoft.com/office/drawing/2014/main" id="{24F9FA68-1576-C2E1-6840-1B1A80FE5F8A}"/>
              </a:ext>
            </a:extLst>
          </p:cNvPr>
          <p:cNvSpPr/>
          <p:nvPr/>
        </p:nvSpPr>
        <p:spPr>
          <a:xfrm>
            <a:off x="13508972" y="8614292"/>
            <a:ext cx="13943615" cy="52725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o-RO" sz="2244" b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Importul / inserarea fișierelor</a:t>
            </a:r>
          </a:p>
          <a:p>
            <a:pPr algn="l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Imaginile, cum ar fi fotografii, grafice, diagrame, logo-uri etc., pot fi adăugate la poster. </a:t>
            </a:r>
          </a:p>
          <a:p>
            <a:pPr algn="l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Evitați tabelele cu date numerice lungi, deoarece acestea vor fi dificil de citit.</a:t>
            </a:r>
          </a:p>
          <a:p>
            <a:pPr algn="l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Fiți atenți la dimensiunea imaginii pe care o importați.</a:t>
            </a:r>
          </a:p>
          <a:p>
            <a:pPr algn="l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Pentru a insera imagini, accesați meniurile după cum urmează: Inserare / Imagine / Din fișier (Insert / Picture / </a:t>
            </a:r>
            <a:r>
              <a:rPr lang="ro-RO" sz="2244" dirty="0" err="1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From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 File). Localizați fișierul pe computer, selectați-l și apăsați OK. </a:t>
            </a:r>
          </a:p>
          <a:p>
            <a:pPr algn="l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Vă rugăm să vă asigurați că toate fișierele imagine sunt JPEG/PNG, alte formate pot duce la erori după salvare.</a:t>
            </a:r>
          </a:p>
          <a:p>
            <a:pPr algn="l">
              <a:spcBef>
                <a:spcPct val="50000"/>
              </a:spcBef>
            </a:pPr>
            <a:endParaRPr lang="ro-RO" sz="2244" dirty="0">
              <a:solidFill>
                <a:schemeClr val="bg2">
                  <a:lumMod val="75000"/>
                </a:schemeClr>
              </a:solidFill>
              <a:latin typeface="Calibri Light" panose="020F0302020204030204" pitchFamily="34" charset="0"/>
              <a:ea typeface="Roboto Light" panose="02000000000000000000" pitchFamily="2" charset="0"/>
              <a:cs typeface="Calibri Light" panose="020F0302020204030204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ro-RO" sz="2244" b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Informații privind graficele</a:t>
            </a:r>
          </a:p>
          <a:p>
            <a:pPr algn="l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Pentru grafice simple, utilizați MS Excel sau creați graficul direct în PowerPoint. Graficele create într-un program științific de grafică (de exemplu, Sigma Plot, </a:t>
            </a:r>
            <a:r>
              <a:rPr lang="ro-RO" sz="2244" dirty="0" err="1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Prism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, SPSS, </a:t>
            </a:r>
            <a:r>
              <a:rPr lang="ro-RO" sz="2244" dirty="0" err="1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Statistics</a:t>
            </a: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) trebuie salvate ca JPEG sau TIFF.</a:t>
            </a:r>
          </a:p>
        </p:txBody>
      </p:sp>
      <p:sp>
        <p:nvSpPr>
          <p:cNvPr id="104" name="Rectángulo 101">
            <a:extLst>
              <a:ext uri="{FF2B5EF4-FFF2-40B4-BE49-F238E27FC236}">
                <a16:creationId xmlns:a16="http://schemas.microsoft.com/office/drawing/2014/main" id="{59528479-0840-5E90-36D5-AE08B97AF1B5}"/>
              </a:ext>
            </a:extLst>
          </p:cNvPr>
          <p:cNvSpPr/>
          <p:nvPr/>
        </p:nvSpPr>
        <p:spPr>
          <a:xfrm>
            <a:off x="13629007" y="20007403"/>
            <a:ext cx="2429527" cy="255903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/>
            <a:r>
              <a:rPr lang="ro-RO" sz="1603" i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Fontul recomandat pentru legende este </a:t>
            </a:r>
            <a:r>
              <a:rPr lang="ro-RO" sz="1603" i="1" dirty="0" err="1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Calibri</a:t>
            </a:r>
            <a:r>
              <a:rPr lang="ro-RO" sz="1603" i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, cu o dimensiune minimă de 20 pt. Aliniat la stânga dacă se referă la o figură din partea stângă. Încercați să începeți legendele chiar la marginea superioară a imaginii (grafic sau fotografie).</a:t>
            </a:r>
          </a:p>
        </p:txBody>
      </p:sp>
      <p:sp>
        <p:nvSpPr>
          <p:cNvPr id="105" name="Rectángulo 103">
            <a:extLst>
              <a:ext uri="{FF2B5EF4-FFF2-40B4-BE49-F238E27FC236}">
                <a16:creationId xmlns:a16="http://schemas.microsoft.com/office/drawing/2014/main" id="{4E152302-C660-EFF5-02C6-57CB25D6AFE8}"/>
              </a:ext>
            </a:extLst>
          </p:cNvPr>
          <p:cNvSpPr/>
          <p:nvPr/>
        </p:nvSpPr>
        <p:spPr>
          <a:xfrm>
            <a:off x="12870904" y="26418798"/>
            <a:ext cx="8106163" cy="9188993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6" name="Rectángulo 104">
            <a:extLst>
              <a:ext uri="{FF2B5EF4-FFF2-40B4-BE49-F238E27FC236}">
                <a16:creationId xmlns:a16="http://schemas.microsoft.com/office/drawing/2014/main" id="{7F11623E-4CDC-4410-951D-9077AE55A38C}"/>
              </a:ext>
            </a:extLst>
          </p:cNvPr>
          <p:cNvSpPr/>
          <p:nvPr/>
        </p:nvSpPr>
        <p:spPr>
          <a:xfrm>
            <a:off x="21917369" y="26396740"/>
            <a:ext cx="6024716" cy="9188993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7" name="Rectángulo 107">
            <a:extLst>
              <a:ext uri="{FF2B5EF4-FFF2-40B4-BE49-F238E27FC236}">
                <a16:creationId xmlns:a16="http://schemas.microsoft.com/office/drawing/2014/main" id="{DBA1D1EE-3CE4-F8BA-B4AD-E53CDD94A750}"/>
              </a:ext>
            </a:extLst>
          </p:cNvPr>
          <p:cNvSpPr/>
          <p:nvPr/>
        </p:nvSpPr>
        <p:spPr>
          <a:xfrm>
            <a:off x="13297282" y="26847221"/>
            <a:ext cx="7259863" cy="4376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defTabSz="467264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Adăugați textul dumneavoastră.</a:t>
            </a:r>
          </a:p>
        </p:txBody>
      </p:sp>
      <p:sp>
        <p:nvSpPr>
          <p:cNvPr id="108" name="Rectángulo 108">
            <a:extLst>
              <a:ext uri="{FF2B5EF4-FFF2-40B4-BE49-F238E27FC236}">
                <a16:creationId xmlns:a16="http://schemas.microsoft.com/office/drawing/2014/main" id="{02FABB31-F322-DD03-9552-D845658972BA}"/>
              </a:ext>
            </a:extLst>
          </p:cNvPr>
          <p:cNvSpPr/>
          <p:nvPr/>
        </p:nvSpPr>
        <p:spPr>
          <a:xfrm>
            <a:off x="22252320" y="27061529"/>
            <a:ext cx="5169335" cy="147373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defTabSz="467264" eaLnBrk="0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Puteți utiliza această casetă pentru a mulțumi anumitor persoane / fundații sau puteți renunța la ea pentru a utiliza spațiul în alt scop.</a:t>
            </a:r>
            <a:endParaRPr lang="en-US" sz="2244" dirty="0">
              <a:solidFill>
                <a:schemeClr val="bg2">
                  <a:lumMod val="75000"/>
                </a:schemeClr>
              </a:solidFill>
              <a:latin typeface="Calibri Light" panose="020F0302020204030204" pitchFamily="34" charset="0"/>
              <a:ea typeface="Roboto Light" panose="02000000000000000000" pitchFamily="2" charset="0"/>
              <a:cs typeface="Calibri Light" panose="020F0302020204030204" pitchFamily="34" charset="0"/>
            </a:endParaRPr>
          </a:p>
        </p:txBody>
      </p:sp>
      <p:sp>
        <p:nvSpPr>
          <p:cNvPr id="109" name="Rectángulo 117">
            <a:extLst>
              <a:ext uri="{FF2B5EF4-FFF2-40B4-BE49-F238E27FC236}">
                <a16:creationId xmlns:a16="http://schemas.microsoft.com/office/drawing/2014/main" id="{5678B2E6-1A0E-94F4-CAD8-A4C1A45210D4}"/>
              </a:ext>
            </a:extLst>
          </p:cNvPr>
          <p:cNvSpPr/>
          <p:nvPr/>
        </p:nvSpPr>
        <p:spPr>
          <a:xfrm>
            <a:off x="21918362" y="36871837"/>
            <a:ext cx="6019603" cy="3074924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11" name="Rectángulo 4">
            <a:extLst>
              <a:ext uri="{FF2B5EF4-FFF2-40B4-BE49-F238E27FC236}">
                <a16:creationId xmlns:a16="http://schemas.microsoft.com/office/drawing/2014/main" id="{8C531D2F-6812-EAD0-8B08-731285BDBEE7}"/>
              </a:ext>
            </a:extLst>
          </p:cNvPr>
          <p:cNvSpPr/>
          <p:nvPr/>
        </p:nvSpPr>
        <p:spPr>
          <a:xfrm>
            <a:off x="2290600" y="7308575"/>
            <a:ext cx="9725141" cy="885344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74" dirty="0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1" name="Text Box 2">
            <a:extLst>
              <a:ext uri="{FF2B5EF4-FFF2-40B4-BE49-F238E27FC236}">
                <a16:creationId xmlns:a16="http://schemas.microsoft.com/office/drawing/2014/main" id="{69ADC5EC-E649-E97B-DBA8-D65134E2A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597" y="7369787"/>
            <a:ext cx="9725140" cy="885343"/>
          </a:xfrm>
          <a:prstGeom prst="rect">
            <a:avLst/>
          </a:prstGeom>
          <a:noFill/>
          <a:ln>
            <a:noFill/>
          </a:ln>
          <a:effectLst/>
        </p:spPr>
        <p:txBody>
          <a:bodyPr lIns="312864" tIns="312864" rIns="312864" bIns="31286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Introducere</a:t>
            </a:r>
            <a:endParaRPr lang="en-AU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2" name="Rectángulo 121">
            <a:extLst>
              <a:ext uri="{FF2B5EF4-FFF2-40B4-BE49-F238E27FC236}">
                <a16:creationId xmlns:a16="http://schemas.microsoft.com/office/drawing/2014/main" id="{E7415379-F5EC-FFB0-0317-A4DD97C814E8}"/>
              </a:ext>
            </a:extLst>
          </p:cNvPr>
          <p:cNvSpPr/>
          <p:nvPr/>
        </p:nvSpPr>
        <p:spPr>
          <a:xfrm>
            <a:off x="2202079" y="15731468"/>
            <a:ext cx="9794266" cy="1059079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74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3" name="Text Box 2">
            <a:extLst>
              <a:ext uri="{FF2B5EF4-FFF2-40B4-BE49-F238E27FC236}">
                <a16:creationId xmlns:a16="http://schemas.microsoft.com/office/drawing/2014/main" id="{08834169-44DF-26ED-4B22-0C0CFA79A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6109" y="15677441"/>
            <a:ext cx="9819629" cy="961066"/>
          </a:xfrm>
          <a:prstGeom prst="rect">
            <a:avLst/>
          </a:prstGeom>
          <a:noFill/>
          <a:ln>
            <a:noFill/>
          </a:ln>
          <a:effectLst/>
        </p:spPr>
        <p:txBody>
          <a:bodyPr lIns="312864" tIns="312864" rIns="312864" bIns="31286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Scop</a:t>
            </a:r>
            <a:endParaRPr lang="en-AU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4" name="Rectángulo 125">
            <a:extLst>
              <a:ext uri="{FF2B5EF4-FFF2-40B4-BE49-F238E27FC236}">
                <a16:creationId xmlns:a16="http://schemas.microsoft.com/office/drawing/2014/main" id="{1A008ABC-E7C2-7DF0-C1BB-F857C940E6E5}"/>
              </a:ext>
            </a:extLst>
          </p:cNvPr>
          <p:cNvSpPr/>
          <p:nvPr/>
        </p:nvSpPr>
        <p:spPr>
          <a:xfrm>
            <a:off x="2221470" y="25633521"/>
            <a:ext cx="9794266" cy="826495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74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5" name="Text Box 2">
            <a:extLst>
              <a:ext uri="{FF2B5EF4-FFF2-40B4-BE49-F238E27FC236}">
                <a16:creationId xmlns:a16="http://schemas.microsoft.com/office/drawing/2014/main" id="{28A608E0-8651-B8CF-1BED-7B9E83DC3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0480" y="25721549"/>
            <a:ext cx="9794266" cy="961066"/>
          </a:xfrm>
          <a:prstGeom prst="rect">
            <a:avLst/>
          </a:prstGeom>
          <a:noFill/>
          <a:ln>
            <a:noFill/>
          </a:ln>
          <a:effectLst/>
        </p:spPr>
        <p:txBody>
          <a:bodyPr lIns="312864" tIns="312864" rIns="312864" bIns="31286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Metodologie</a:t>
            </a:r>
            <a:endParaRPr lang="en-AU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6" name="Rectángulo 127">
            <a:extLst>
              <a:ext uri="{FF2B5EF4-FFF2-40B4-BE49-F238E27FC236}">
                <a16:creationId xmlns:a16="http://schemas.microsoft.com/office/drawing/2014/main" id="{29E664A4-BF83-2B00-D96D-48A79A935EB9}"/>
              </a:ext>
            </a:extLst>
          </p:cNvPr>
          <p:cNvSpPr/>
          <p:nvPr/>
        </p:nvSpPr>
        <p:spPr>
          <a:xfrm>
            <a:off x="12890485" y="7311188"/>
            <a:ext cx="15094132" cy="892059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74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7" name="Text Box 2">
            <a:extLst>
              <a:ext uri="{FF2B5EF4-FFF2-40B4-BE49-F238E27FC236}">
                <a16:creationId xmlns:a16="http://schemas.microsoft.com/office/drawing/2014/main" id="{3868B24F-1858-7EAB-28DF-425B23BE9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7752" y="7311317"/>
            <a:ext cx="2948186" cy="885343"/>
          </a:xfrm>
          <a:prstGeom prst="rect">
            <a:avLst/>
          </a:prstGeom>
          <a:noFill/>
          <a:ln>
            <a:noFill/>
          </a:ln>
          <a:effectLst/>
        </p:spPr>
        <p:txBody>
          <a:bodyPr lIns="312864" tIns="312864" rIns="312864" bIns="31286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Rezultate</a:t>
            </a:r>
            <a:endParaRPr lang="en-AU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24" name="Rectángulo 129">
            <a:extLst>
              <a:ext uri="{FF2B5EF4-FFF2-40B4-BE49-F238E27FC236}">
                <a16:creationId xmlns:a16="http://schemas.microsoft.com/office/drawing/2014/main" id="{181EAD03-DD73-1368-CA6A-75117D998A38}"/>
              </a:ext>
            </a:extLst>
          </p:cNvPr>
          <p:cNvSpPr/>
          <p:nvPr/>
        </p:nvSpPr>
        <p:spPr>
          <a:xfrm>
            <a:off x="12870904" y="25544453"/>
            <a:ext cx="8106163" cy="927594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74" dirty="0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25" name="Text Box 2">
            <a:extLst>
              <a:ext uri="{FF2B5EF4-FFF2-40B4-BE49-F238E27FC236}">
                <a16:creationId xmlns:a16="http://schemas.microsoft.com/office/drawing/2014/main" id="{CDCC4870-BB6C-574B-BF73-44E91F47C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69912" y="25695844"/>
            <a:ext cx="8100028" cy="961066"/>
          </a:xfrm>
          <a:prstGeom prst="rect">
            <a:avLst/>
          </a:prstGeom>
          <a:noFill/>
          <a:ln>
            <a:noFill/>
          </a:ln>
          <a:effectLst/>
        </p:spPr>
        <p:txBody>
          <a:bodyPr lIns="312864" tIns="312864" rIns="312864" bIns="31286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Concluzie</a:t>
            </a:r>
            <a:endParaRPr lang="en-AU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27" name="Rectángulo 131">
            <a:extLst>
              <a:ext uri="{FF2B5EF4-FFF2-40B4-BE49-F238E27FC236}">
                <a16:creationId xmlns:a16="http://schemas.microsoft.com/office/drawing/2014/main" id="{9A484666-2D8A-FB48-B860-6BF320B6225F}"/>
              </a:ext>
            </a:extLst>
          </p:cNvPr>
          <p:cNvSpPr/>
          <p:nvPr/>
        </p:nvSpPr>
        <p:spPr>
          <a:xfrm>
            <a:off x="21917369" y="25548808"/>
            <a:ext cx="6024716" cy="847930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74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28" name="Text Box 2">
            <a:extLst>
              <a:ext uri="{FF2B5EF4-FFF2-40B4-BE49-F238E27FC236}">
                <a16:creationId xmlns:a16="http://schemas.microsoft.com/office/drawing/2014/main" id="{9F85A600-3C87-1A93-A930-5F93095C7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31034" y="25677621"/>
            <a:ext cx="5953583" cy="961066"/>
          </a:xfrm>
          <a:prstGeom prst="rect">
            <a:avLst/>
          </a:prstGeom>
          <a:noFill/>
          <a:ln>
            <a:noFill/>
          </a:ln>
          <a:effectLst/>
        </p:spPr>
        <p:txBody>
          <a:bodyPr lIns="312864" tIns="312864" rIns="312864" bIns="31286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Informații suplimentare / mulțumiri</a:t>
            </a:r>
            <a:endParaRPr lang="en-AU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29" name="Text Box 2">
            <a:extLst>
              <a:ext uri="{FF2B5EF4-FFF2-40B4-BE49-F238E27FC236}">
                <a16:creationId xmlns:a16="http://schemas.microsoft.com/office/drawing/2014/main" id="{7B1CDF86-5605-0551-5030-51D4DCF5C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8362" y="36176754"/>
            <a:ext cx="6019603" cy="804553"/>
          </a:xfrm>
          <a:prstGeom prst="rect">
            <a:avLst/>
          </a:prstGeom>
          <a:solidFill>
            <a:schemeClr val="bg1"/>
          </a:solidFill>
          <a:ln w="127000">
            <a:noFill/>
            <a:miter lim="800000"/>
            <a:headEnd/>
            <a:tailEnd/>
          </a:ln>
          <a:effectLst/>
        </p:spPr>
        <p:txBody>
          <a:bodyPr lIns="312864" tIns="312864" rIns="312864" bIns="31286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Date de contact</a:t>
            </a:r>
            <a:endParaRPr lang="en-AU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30" name="Rectángulo 136">
            <a:extLst>
              <a:ext uri="{FF2B5EF4-FFF2-40B4-BE49-F238E27FC236}">
                <a16:creationId xmlns:a16="http://schemas.microsoft.com/office/drawing/2014/main" id="{DCB115DB-85FC-4736-15DC-0CDC41517D60}"/>
              </a:ext>
            </a:extLst>
          </p:cNvPr>
          <p:cNvSpPr/>
          <p:nvPr/>
        </p:nvSpPr>
        <p:spPr>
          <a:xfrm>
            <a:off x="2220479" y="36176754"/>
            <a:ext cx="18756588" cy="804553"/>
          </a:xfrm>
          <a:prstGeom prst="rect">
            <a:avLst/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74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31" name="Text Box 2">
            <a:extLst>
              <a:ext uri="{FF2B5EF4-FFF2-40B4-BE49-F238E27FC236}">
                <a16:creationId xmlns:a16="http://schemas.microsoft.com/office/drawing/2014/main" id="{94630E38-7021-663F-FC96-C91D2CFBF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65" y="36176895"/>
            <a:ext cx="18756588" cy="961066"/>
          </a:xfrm>
          <a:prstGeom prst="rect">
            <a:avLst/>
          </a:prstGeom>
          <a:noFill/>
          <a:ln>
            <a:noFill/>
          </a:ln>
          <a:effectLst/>
        </p:spPr>
        <p:txBody>
          <a:bodyPr lIns="312864" tIns="312864" rIns="312864" bIns="31286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Roboto Light" panose="02000000000000000000" pitchFamily="2" charset="0"/>
                <a:cs typeface="Calibri" panose="020F0502020204030204" pitchFamily="34" charset="0"/>
              </a:rPr>
              <a:t>Bibliografie</a:t>
            </a:r>
            <a:endParaRPr lang="en-AU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32" name="Rectángulo 43">
            <a:extLst>
              <a:ext uri="{FF2B5EF4-FFF2-40B4-BE49-F238E27FC236}">
                <a16:creationId xmlns:a16="http://schemas.microsoft.com/office/drawing/2014/main" id="{141D811F-3F04-2B26-6E00-0747C8111E41}"/>
              </a:ext>
            </a:extLst>
          </p:cNvPr>
          <p:cNvSpPr/>
          <p:nvPr/>
        </p:nvSpPr>
        <p:spPr>
          <a:xfrm>
            <a:off x="19082618" y="20095647"/>
            <a:ext cx="7548185" cy="8323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o-RO" sz="1603" i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Fontul recomandat pentru legende este </a:t>
            </a:r>
            <a:r>
              <a:rPr lang="ro-RO" sz="1603" i="1" dirty="0" err="1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Calibri</a:t>
            </a:r>
            <a:r>
              <a:rPr lang="ro-RO" sz="1603" i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, cu o dimensiune minimă de 20 pt. Aliniat la dreapta dacă se referă la o figură din partea dreaptă. Încercați să începeți legendele chiar la marginea superioară a imaginii (grafic sau fotografie).</a:t>
            </a:r>
          </a:p>
        </p:txBody>
      </p:sp>
      <p:sp>
        <p:nvSpPr>
          <p:cNvPr id="1033" name="Rectángulo 44">
            <a:extLst>
              <a:ext uri="{FF2B5EF4-FFF2-40B4-BE49-F238E27FC236}">
                <a16:creationId xmlns:a16="http://schemas.microsoft.com/office/drawing/2014/main" id="{B5591C4D-CA5B-8E53-428C-48A0E109F0A6}"/>
              </a:ext>
            </a:extLst>
          </p:cNvPr>
          <p:cNvSpPr/>
          <p:nvPr/>
        </p:nvSpPr>
        <p:spPr>
          <a:xfrm>
            <a:off x="16356813" y="20022386"/>
            <a:ext cx="2429527" cy="255903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o-RO" sz="1603" i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Fontul recomandat pentru legende este </a:t>
            </a:r>
            <a:r>
              <a:rPr lang="ro-RO" sz="1603" i="1" dirty="0" err="1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Calibri</a:t>
            </a:r>
            <a:r>
              <a:rPr lang="ro-RO" sz="1603" i="1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, cu o dimensiune minimă de 20 pt. Aliniat la dreapta dacă se referă la o figură din partea dreaptă. Încercați să începeți legendele chiar la marginea superioară a imaginii (grafic sau fotografie).</a:t>
            </a:r>
          </a:p>
        </p:txBody>
      </p:sp>
      <p:sp>
        <p:nvSpPr>
          <p:cNvPr id="1034" name="Rectángulo 1">
            <a:extLst>
              <a:ext uri="{FF2B5EF4-FFF2-40B4-BE49-F238E27FC236}">
                <a16:creationId xmlns:a16="http://schemas.microsoft.com/office/drawing/2014/main" id="{350D5495-B1B4-02DD-D69B-15227EAA9FD5}"/>
              </a:ext>
            </a:extLst>
          </p:cNvPr>
          <p:cNvSpPr/>
          <p:nvPr/>
        </p:nvSpPr>
        <p:spPr>
          <a:xfrm>
            <a:off x="16342379" y="15294950"/>
            <a:ext cx="2385575" cy="4544172"/>
          </a:xfrm>
          <a:prstGeom prst="rect">
            <a:avLst/>
          </a:prstGeom>
          <a:solidFill>
            <a:srgbClr val="277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83" dirty="0">
              <a:latin typeface="Calibri" panose="020F0502020204030204" pitchFamily="34" charset="0"/>
              <a:ea typeface="Roboto Light" panose="02000000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1035" name="Tabla 2">
            <a:extLst>
              <a:ext uri="{FF2B5EF4-FFF2-40B4-BE49-F238E27FC236}">
                <a16:creationId xmlns:a16="http://schemas.microsoft.com/office/drawing/2014/main" id="{5A60DBA3-AACA-0DC2-5646-8FA7392C2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895627"/>
              </p:ext>
            </p:extLst>
          </p:nvPr>
        </p:nvGraphicFramePr>
        <p:xfrm>
          <a:off x="18781626" y="15279690"/>
          <a:ext cx="7881815" cy="4647880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576363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1576363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1576363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1576363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1576363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>
                    <a:solidFill>
                      <a:srgbClr val="118289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>
                    <a:solidFill>
                      <a:srgbClr val="118289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>
                    <a:solidFill>
                      <a:srgbClr val="118289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>
                    <a:solidFill>
                      <a:srgbClr val="118289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>
                    <a:solidFill>
                      <a:srgbClr val="1182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8466" marR="38466" marT="19234" marB="19234"/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1043" name="TextBox 1042">
            <a:extLst>
              <a:ext uri="{FF2B5EF4-FFF2-40B4-BE49-F238E27FC236}">
                <a16:creationId xmlns:a16="http://schemas.microsoft.com/office/drawing/2014/main" id="{F452A33E-4559-33AA-75F0-001D4B9B4A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20481" y="693037"/>
            <a:ext cx="20177324" cy="22138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sz="4328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Al XX</a:t>
            </a:r>
            <a:r>
              <a:rPr lang="ro-RO" sz="4328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IV</a:t>
            </a:r>
            <a:r>
              <a:rPr lang="it-IT" sz="4328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-lea Congres al</a:t>
            </a:r>
          </a:p>
          <a:p>
            <a:pPr algn="l"/>
            <a:r>
              <a:rPr lang="it-IT" sz="4328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Societăţii de Neurologie din România</a:t>
            </a:r>
          </a:p>
          <a:p>
            <a:pPr algn="l"/>
            <a:r>
              <a:rPr lang="it-IT" sz="2565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Casino Sinaia</a:t>
            </a:r>
          </a:p>
          <a:p>
            <a:pPr algn="l"/>
            <a:r>
              <a:rPr lang="ro-RO" sz="2565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3-5 iunie 2026</a:t>
            </a:r>
            <a:endParaRPr lang="en-US" sz="2565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pic>
        <p:nvPicPr>
          <p:cNvPr id="1049" name="Picture 1048" descr="A black and white image of a map&#10;&#10;Description automatically generated">
            <a:extLst>
              <a:ext uri="{FF2B5EF4-FFF2-40B4-BE49-F238E27FC236}">
                <a16:creationId xmlns:a16="http://schemas.microsoft.com/office/drawing/2014/main" id="{147B932F-041F-349A-FB6D-CFADB63C96D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9331" y="-35382"/>
            <a:ext cx="3016821" cy="3620186"/>
          </a:xfrm>
          <a:prstGeom prst="rect">
            <a:avLst/>
          </a:prstGeom>
        </p:spPr>
      </p:pic>
      <p:sp>
        <p:nvSpPr>
          <p:cNvPr id="2" name="Rectángulo 108">
            <a:extLst>
              <a:ext uri="{FF2B5EF4-FFF2-40B4-BE49-F238E27FC236}">
                <a16:creationId xmlns:a16="http://schemas.microsoft.com/office/drawing/2014/main" id="{BEE25B29-BA96-5348-CC16-99D6A2991543}"/>
              </a:ext>
            </a:extLst>
          </p:cNvPr>
          <p:cNvSpPr/>
          <p:nvPr/>
        </p:nvSpPr>
        <p:spPr>
          <a:xfrm>
            <a:off x="21968805" y="37137961"/>
            <a:ext cx="5503293" cy="11283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defTabSz="467264" eaLnBrk="0">
              <a:spcBef>
                <a:spcPct val="50000"/>
              </a:spcBef>
            </a:pPr>
            <a:r>
              <a:rPr lang="ro-RO" sz="2244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Roboto Light" panose="02000000000000000000" pitchFamily="2" charset="0"/>
                <a:cs typeface="Calibri Light" panose="020F0302020204030204" pitchFamily="34" charset="0"/>
              </a:rPr>
              <a:t>Puteți utiliza această casetă pentru oferi date de contact sau puteți renunța la ea pentru a utiliza spațiul în alt scop.</a:t>
            </a:r>
            <a:endParaRPr lang="en-US" sz="2244" dirty="0">
              <a:solidFill>
                <a:schemeClr val="bg2">
                  <a:lumMod val="75000"/>
                </a:schemeClr>
              </a:solidFill>
              <a:latin typeface="Calibri Light" panose="020F0302020204030204" pitchFamily="34" charset="0"/>
              <a:ea typeface="Roboto Light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Layout">
  <a:themeElements>
    <a:clrScheme name="Layo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Layout">
      <a:majorFont>
        <a:latin typeface="Avenir Next"/>
        <a:ea typeface="Avenir Next"/>
        <a:cs typeface="Avenir Next"/>
      </a:majorFont>
      <a:minorFont>
        <a:latin typeface="Avenir Next"/>
        <a:ea typeface="Avenir Next"/>
        <a:cs typeface="Avenir Next"/>
      </a:minorFont>
    </a:fontScheme>
    <a:fmtScheme name="Layo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Layout">
  <a:themeElements>
    <a:clrScheme name="Layo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Layout">
      <a:majorFont>
        <a:latin typeface="Avenir Next"/>
        <a:ea typeface="Avenir Next"/>
        <a:cs typeface="Avenir Next"/>
      </a:majorFont>
      <a:minorFont>
        <a:latin typeface="Avenir Next"/>
        <a:ea typeface="Avenir Next"/>
        <a:cs typeface="Avenir Next"/>
      </a:minorFont>
    </a:fontScheme>
    <a:fmtScheme name="Layo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BCB870F322E04A91478E4AF5F60F7C" ma:contentTypeVersion="18" ma:contentTypeDescription="Create a new document." ma:contentTypeScope="" ma:versionID="5406e1a792effc001a7ea1d1e9135259">
  <xsd:schema xmlns:xsd="http://www.w3.org/2001/XMLSchema" xmlns:xs="http://www.w3.org/2001/XMLSchema" xmlns:p="http://schemas.microsoft.com/office/2006/metadata/properties" xmlns:ns2="7c33c31c-389f-4a14-828e-c29f36621695" xmlns:ns3="5fc0f99c-a10a-4e95-9413-4d2580182ea0" targetNamespace="http://schemas.microsoft.com/office/2006/metadata/properties" ma:root="true" ma:fieldsID="4c46af28f60cc3eb7fa692a88ad46931" ns2:_="" ns3:_="">
    <xsd:import namespace="7c33c31c-389f-4a14-828e-c29f36621695"/>
    <xsd:import namespace="5fc0f99c-a10a-4e95-9413-4d2580182ea0"/>
    <xsd:element name="properties">
      <xsd:complexType>
        <xsd:sequence>
          <xsd:element name="documentManagement">
            <xsd:complexType>
              <xsd:all>
                <xsd:element ref="ns2:MediaServiceAutoTags" minOccurs="0"/>
                <xsd:element ref="ns2:MediaServiceKeyPoints" minOccurs="0"/>
                <xsd:element ref="ns2:MediaServiceOCR" minOccurs="0"/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33c31c-389f-4a14-828e-c29f36621695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8" nillable="true" ma:displayName="Tags" ma:internalName="MediaServiceAutoTags" ma:readOnly="true">
      <xsd:simpleType>
        <xsd:restriction base="dms:Text"/>
      </xsd:simpleType>
    </xsd:element>
    <xsd:element name="MediaServiceKeyPoints" ma:index="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31e681c-f163-4ec1-8151-84a6816fd2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c0f99c-a10a-4e95-9413-4d2580182ea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c744035-9dec-43c6-b384-0b0eec521a06}" ma:internalName="TaxCatchAll" ma:showField="CatchAllData" ma:web="5fc0f99c-a10a-4e95-9413-4d2580182e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33c31c-389f-4a14-828e-c29f36621695">
      <Terms xmlns="http://schemas.microsoft.com/office/infopath/2007/PartnerControls"/>
    </lcf76f155ced4ddcb4097134ff3c332f>
    <TaxCatchAll xmlns="5fc0f99c-a10a-4e95-9413-4d2580182ea0" xsi:nil="true"/>
    <SharedWithUsers xmlns="5fc0f99c-a10a-4e95-9413-4d2580182ea0">
      <UserInfo>
        <DisplayName>Emma Vianin</DisplayName>
        <AccountId>632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DD0D484-95DA-46DF-B2FB-4987FDBBC9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C5FDF3-BE9A-4A7B-9FE5-EC6D569762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33c31c-389f-4a14-828e-c29f36621695"/>
    <ds:schemaRef ds:uri="5fc0f99c-a10a-4e95-9413-4d2580182e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9D941F-DBDB-48A3-94A3-99116945F5CE}">
  <ds:schemaRefs>
    <ds:schemaRef ds:uri="http://schemas.microsoft.com/office/2006/metadata/properties"/>
    <ds:schemaRef ds:uri="http://schemas.microsoft.com/office/infopath/2007/PartnerControls"/>
    <ds:schemaRef ds:uri="7c33c31c-389f-4a14-828e-c29f36621695"/>
    <ds:schemaRef ds:uri="5fc0f99c-a10a-4e95-9413-4d2580182ea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703</Words>
  <Application>Microsoft Office PowerPoint</Application>
  <PresentationFormat>Custom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Avenir Next</vt:lpstr>
      <vt:lpstr>Calibri</vt:lpstr>
      <vt:lpstr>Calibri Light</vt:lpstr>
      <vt:lpstr>Roboto</vt:lpstr>
      <vt:lpstr>Roboto Black</vt:lpstr>
      <vt:lpstr>Roboto Light</vt:lpstr>
      <vt:lpstr>Layout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Adam Wojtkowski</dc:creator>
  <cp:lastModifiedBy>Vlad Tiu</cp:lastModifiedBy>
  <cp:revision>15</cp:revision>
  <dcterms:modified xsi:type="dcterms:W3CDTF">2026-05-12T12:14:17Z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0x01010041BCB870F322E04A91478E4AF5F60F7C</vt:lpwstr>
  </property>
  <property fmtid="{D5CDD505-2E9C-101B-9397-08002B2CF9AE}" pid="3" name="Order">
    <vt:r8>714400</vt:r8>
  </property>
  <property fmtid="{D5CDD505-2E9C-101B-9397-08002B2CF9AE}" pid="4" name="MediaServiceImageTags">
    <vt:lpwstr/>
  </property>
</Properties>
</file>